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jSRFHllz/IM1qjQFEsqe/OnJ6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1"/>
  </p:normalViewPr>
  <p:slideViewPr>
    <p:cSldViewPr snapToGrid="0">
      <p:cViewPr varScale="1">
        <p:scale>
          <a:sx n="22" d="100"/>
          <a:sy n="22" d="100"/>
        </p:scale>
        <p:origin x="1424" y="320"/>
      </p:cViewPr>
      <p:guideLst>
        <p:guide orient="horz" pos="10204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1724969"/>
            <a:ext cx="27944386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921119" y="4931143"/>
            <a:ext cx="20557051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2950341" y="11960363"/>
            <a:ext cx="27456899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224347" y="5176762"/>
            <a:ext cx="27456899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2429947" y="5302386"/>
            <a:ext cx="27539395" cy="112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4049911" y="17017128"/>
            <a:ext cx="24299466" cy="78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227451" y="1724969"/>
            <a:ext cx="27944386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27451" y="8624810"/>
            <a:ext cx="27944386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210578" y="8077332"/>
            <a:ext cx="27944386" cy="1347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210578" y="21682033"/>
            <a:ext cx="27944386" cy="708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227451" y="1724969"/>
            <a:ext cx="27944386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227451" y="8624810"/>
            <a:ext cx="13769697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402140" y="8624810"/>
            <a:ext cx="13769697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231671" y="1724969"/>
            <a:ext cx="27944386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231675" y="7942328"/>
            <a:ext cx="13706415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231675" y="11834740"/>
            <a:ext cx="13706415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6402142" y="7942328"/>
            <a:ext cx="13773917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6402142" y="11834740"/>
            <a:ext cx="13773917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227451" y="1724969"/>
            <a:ext cx="27944386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159952"/>
            <a:ext cx="10449614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4664905"/>
            <a:ext cx="16402140" cy="230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9719786"/>
            <a:ext cx="10449614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159952"/>
            <a:ext cx="10449614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4664905"/>
            <a:ext cx="16402140" cy="2302449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9719786"/>
            <a:ext cx="10449614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1724969"/>
            <a:ext cx="27944386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8624810"/>
            <a:ext cx="27944386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7200" y="914400"/>
            <a:ext cx="31350857" cy="574765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4680155" y="1050644"/>
            <a:ext cx="26098663" cy="5308312"/>
            <a:chOff x="4984955" y="1150374"/>
            <a:chExt cx="26098663" cy="5308312"/>
          </a:xfrm>
        </p:grpSpPr>
        <p:sp>
          <p:nvSpPr>
            <p:cNvPr id="86" name="Google Shape;86;p1"/>
            <p:cNvSpPr/>
            <p:nvPr/>
          </p:nvSpPr>
          <p:spPr>
            <a:xfrm>
              <a:off x="4984955" y="1150374"/>
              <a:ext cx="22395738" cy="530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 of the </a:t>
              </a:r>
              <a:r>
                <a:rPr lang="en-US" sz="7000" b="1" dirty="0">
                  <a:solidFill>
                    <a:schemeClr val="dk1"/>
                  </a:solidFill>
                </a:rPr>
                <a:t>Idea</a:t>
              </a:r>
              <a:r>
                <a:rPr lang="en-US" sz="7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(70 pt., Arial, Bold, Centre)</a:t>
              </a:r>
              <a:endParaRPr dirty="0"/>
            </a:p>
            <a:p>
              <a:pPr marL="0" marR="0" lvl="0" indent="0" algn="ctr" rtl="0"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en-US" sz="4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First Author¹, Second Author², Other Authors³ and affiliations (44 Pt., Arial, Centre)</a:t>
              </a:r>
              <a:endParaRPr dirty="0"/>
            </a:p>
            <a:p>
              <a:pPr marL="0" marR="0" lvl="0" indent="0" algn="ctr" rtl="0"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e-mail: Corresponding author (36 pt., Arial, Centre)</a:t>
              </a:r>
              <a:endParaRPr dirty="0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23677768" y="5448530"/>
              <a:ext cx="7405850" cy="923330"/>
            </a:xfrm>
            <a:prstGeom prst="rect">
              <a:avLst/>
            </a:prstGeom>
            <a:solidFill>
              <a:srgbClr val="DDEA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Registration number</a:t>
              </a:r>
              <a:endParaRPr/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457200" y="6923314"/>
            <a:ext cx="31350857" cy="25327429"/>
          </a:xfrm>
          <a:prstGeom prst="rect">
            <a:avLst/>
          </a:prstGeom>
          <a:noFill/>
          <a:ln w="63500" cap="rnd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673100" y="7053943"/>
            <a:ext cx="8936038" cy="4947331"/>
            <a:chOff x="114300" y="3880757"/>
            <a:chExt cx="8936038" cy="4947331"/>
          </a:xfrm>
        </p:grpSpPr>
        <p:sp>
          <p:nvSpPr>
            <p:cNvPr id="90" name="Google Shape;90;p1"/>
            <p:cNvSpPr/>
            <p:nvPr/>
          </p:nvSpPr>
          <p:spPr>
            <a:xfrm>
              <a:off x="114300" y="3880757"/>
              <a:ext cx="8936038" cy="655638"/>
            </a:xfrm>
            <a:prstGeom prst="rect">
              <a:avLst/>
            </a:prstGeom>
            <a:solidFill>
              <a:srgbClr val="0070C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INTRODUCTION</a:t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14300" y="4524375"/>
              <a:ext cx="8936038" cy="4303713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82880" marR="0" lvl="0" indent="-20320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Section heading: 40 pt., Uppercase, Times New Roman, Bold, Centre</a:t>
              </a:r>
              <a:endParaRPr dirty="0"/>
            </a:p>
            <a:p>
              <a:pPr marL="182880" marR="0" lvl="0" indent="-20320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Contents of the section: 32 pt., Bold, Times New Roman, Justified.</a:t>
              </a:r>
              <a:endParaRPr dirty="0"/>
            </a:p>
            <a:p>
              <a:pPr marL="182880" marR="0" lvl="0" indent="-20320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 indentation of 0.2 pt. should be given in each paragraph/numbered lines.</a:t>
              </a:r>
              <a:endParaRPr dirty="0"/>
            </a:p>
            <a:p>
              <a:pPr marL="182880" marR="0" lvl="0" indent="-20320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Write your registration number below </a:t>
              </a:r>
              <a:r>
                <a:rPr lang="en-US" sz="32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DST </a:t>
              </a:r>
              <a:r>
                <a:rPr lang="en-US" sz="3200" b="1" i="0" u="none" strike="noStrike" cap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logo.</a:t>
              </a:r>
              <a:endParaRPr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288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673100" y="12146871"/>
            <a:ext cx="8937625" cy="3243263"/>
            <a:chOff x="107950" y="8959850"/>
            <a:chExt cx="8937625" cy="3243263"/>
          </a:xfrm>
        </p:grpSpPr>
        <p:sp>
          <p:nvSpPr>
            <p:cNvPr id="93" name="Google Shape;93;p1"/>
            <p:cNvSpPr/>
            <p:nvPr/>
          </p:nvSpPr>
          <p:spPr>
            <a:xfrm>
              <a:off x="111125" y="8959850"/>
              <a:ext cx="8920163" cy="654050"/>
            </a:xfrm>
            <a:prstGeom prst="rect">
              <a:avLst/>
            </a:prstGeom>
            <a:solidFill>
              <a:srgbClr val="0070C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b="1" i="0" u="none" strike="noStrike" cap="none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IDEA</a:t>
              </a:r>
              <a:endParaRPr dirty="0"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7950" y="9626600"/>
              <a:ext cx="8937625" cy="2576513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82880" marR="0" lvl="0" indent="-20320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Contents of the section: 32 pt., Bold, Times New Roman, Justified.</a:t>
              </a:r>
              <a:endParaRPr dirty="0"/>
            </a:p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686777" y="15497580"/>
            <a:ext cx="8936037" cy="11222769"/>
            <a:chOff x="103188" y="12303125"/>
            <a:chExt cx="8936037" cy="15981363"/>
          </a:xfrm>
        </p:grpSpPr>
        <p:sp>
          <p:nvSpPr>
            <p:cNvPr id="96" name="Google Shape;96;p1"/>
            <p:cNvSpPr/>
            <p:nvPr/>
          </p:nvSpPr>
          <p:spPr>
            <a:xfrm>
              <a:off x="119063" y="12303125"/>
              <a:ext cx="8920162" cy="999748"/>
            </a:xfrm>
            <a:prstGeom prst="rect">
              <a:avLst/>
            </a:prstGeom>
            <a:solidFill>
              <a:srgbClr val="0070C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b="1" dirty="0"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</a:rPr>
                <a:t>OBJECTIVES</a:t>
              </a:r>
              <a:endParaRPr dirty="0"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03188" y="13302873"/>
              <a:ext cx="8936037" cy="14981615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82880" marR="0" lvl="0" indent="-20320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poster should correspond to the title and content of the paper you submitted. </a:t>
              </a:r>
              <a:endParaRPr dirty="0"/>
            </a:p>
            <a:p>
              <a:pPr marL="182880" marR="0" lvl="0" indent="-20320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Plan your poster in a logical sequence, i.e. introduction, objectives, methodology and methods, results, conclusions, references/ publications.</a:t>
              </a:r>
              <a:endParaRPr dirty="0"/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702652" y="26853702"/>
            <a:ext cx="16116300" cy="5102677"/>
            <a:chOff x="58738" y="28341638"/>
            <a:chExt cx="16116300" cy="4586627"/>
          </a:xfrm>
        </p:grpSpPr>
        <p:sp>
          <p:nvSpPr>
            <p:cNvPr id="99" name="Google Shape;99;p1"/>
            <p:cNvSpPr/>
            <p:nvPr/>
          </p:nvSpPr>
          <p:spPr>
            <a:xfrm>
              <a:off x="58738" y="29070640"/>
              <a:ext cx="16116300" cy="3857625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514350" marR="0" lvl="0" indent="-5143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AutoNum type="arabicPeriod"/>
              </a:pPr>
              <a:r>
                <a:rPr lang="en-US" sz="32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Numbering to be used before each conclusion points.</a:t>
              </a:r>
              <a:endParaRPr/>
            </a:p>
            <a:p>
              <a:pPr marL="514350" marR="0" lvl="0" indent="-5143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AutoNum type="arabicPeriod"/>
              </a:pPr>
              <a:r>
                <a:rPr lang="en-US" sz="32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Major conclusions are to be mentioned. </a:t>
              </a:r>
              <a:endParaRPr/>
            </a:p>
            <a:p>
              <a:pPr marL="514350" marR="0" lvl="0" indent="-5143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AutoNum type="arabicPeriod"/>
              </a:pPr>
              <a:r>
                <a:rPr lang="en-US" sz="32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Contents of the section: 32 pt., Bold, Times New Roman, Justified.</a:t>
              </a:r>
              <a:endParaRPr/>
            </a:p>
            <a:p>
              <a:pPr marL="514350" marR="0" lvl="0" indent="-3111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14350" marR="0" lvl="0" indent="-3111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14350" marR="0" lvl="0" indent="-3365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0325" y="28341638"/>
              <a:ext cx="16114713" cy="728662"/>
            </a:xfrm>
            <a:prstGeom prst="rect">
              <a:avLst/>
            </a:prstGeom>
            <a:solidFill>
              <a:srgbClr val="0070C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CONCLUSIONS</a:t>
              </a:r>
              <a:endParaRPr/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9744982" y="7036465"/>
            <a:ext cx="21915725" cy="727075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imes New Roman"/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VISUALIZATION</a:t>
            </a:r>
            <a:endParaRPr sz="4000" dirty="0"/>
          </a:p>
        </p:txBody>
      </p:sp>
      <p:grpSp>
        <p:nvGrpSpPr>
          <p:cNvPr id="110" name="Google Shape;110;p1"/>
          <p:cNvGrpSpPr/>
          <p:nvPr/>
        </p:nvGrpSpPr>
        <p:grpSpPr>
          <a:xfrm>
            <a:off x="16907853" y="26853704"/>
            <a:ext cx="14757618" cy="5074102"/>
            <a:chOff x="16336963" y="28344813"/>
            <a:chExt cx="16514762" cy="4557796"/>
          </a:xfrm>
        </p:grpSpPr>
        <p:sp>
          <p:nvSpPr>
            <p:cNvPr id="111" name="Google Shape;111;p1"/>
            <p:cNvSpPr/>
            <p:nvPr/>
          </p:nvSpPr>
          <p:spPr>
            <a:xfrm>
              <a:off x="16336963" y="29060859"/>
              <a:ext cx="16489363" cy="384175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514350" marR="0" lvl="0" indent="-5143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AutoNum type="arabicPeriod"/>
              </a:pPr>
              <a:r>
                <a:rPr lang="en-US" sz="32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references should have authors’ names, title of his/work, type of source. </a:t>
              </a:r>
              <a:endParaRPr lang="en-US" dirty="0"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6336963" y="28344813"/>
              <a:ext cx="16514762" cy="725487"/>
            </a:xfrm>
            <a:prstGeom prst="rect">
              <a:avLst/>
            </a:prstGeom>
            <a:solidFill>
              <a:srgbClr val="0070C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b="1" i="0" u="none" strike="noStrike" cap="none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REFERENCES IF ANY</a:t>
              </a:r>
              <a:endParaRPr dirty="0"/>
            </a:p>
          </p:txBody>
        </p:sp>
      </p:grp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230" y="1947839"/>
            <a:ext cx="3812821" cy="382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26541" y="1228179"/>
            <a:ext cx="3752277" cy="3824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916B245C-BF24-C44E-F2A1-2ED920BF0C8E}"/>
              </a:ext>
            </a:extLst>
          </p:cNvPr>
          <p:cNvSpPr/>
          <p:nvPr/>
        </p:nvSpPr>
        <p:spPr>
          <a:xfrm>
            <a:off x="705924" y="19485016"/>
            <a:ext cx="8920162" cy="702064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PROBLEM STATEMENT</a:t>
            </a:r>
            <a:endParaRPr dirty="0"/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6B437F3-CD95-725A-38A4-E07B0BCC1C8B}"/>
              </a:ext>
            </a:extLst>
          </p:cNvPr>
          <p:cNvSpPr/>
          <p:nvPr/>
        </p:nvSpPr>
        <p:spPr>
          <a:xfrm>
            <a:off x="694714" y="23497429"/>
            <a:ext cx="8920162" cy="702064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TYPE OF BENEFICIARY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7C678-CE86-F89B-CBD5-394D326DFCB3}"/>
              </a:ext>
            </a:extLst>
          </p:cNvPr>
          <p:cNvSpPr txBox="1"/>
          <p:nvPr/>
        </p:nvSpPr>
        <p:spPr>
          <a:xfrm>
            <a:off x="714768" y="20222028"/>
            <a:ext cx="888167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Sub-section heading: 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pt., Sentence case, Times New Roman, Bold, Centre</a:t>
            </a:r>
            <a:endParaRPr lang="en-US" sz="3200" dirty="0"/>
          </a:p>
          <a:p>
            <a:pPr marL="182880" marR="0" lvl="0" indent="-203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Contents of the section: 32 pt., Times New Roman, Justified.</a:t>
            </a:r>
            <a:endParaRPr lang="en-US" sz="3200" dirty="0"/>
          </a:p>
          <a:p>
            <a:pPr marL="182880" marR="0" lvl="0" indent="-203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indentation of 0.2 pt. should be given in each paragraph/numbered lines.</a:t>
            </a:r>
            <a:endParaRPr lang="en-US" sz="3200" dirty="0"/>
          </a:p>
        </p:txBody>
      </p:sp>
      <p:sp>
        <p:nvSpPr>
          <p:cNvPr id="10" name="Google Shape;109;p1">
            <a:extLst>
              <a:ext uri="{FF2B5EF4-FFF2-40B4-BE49-F238E27FC236}">
                <a16:creationId xmlns:a16="http://schemas.microsoft.com/office/drawing/2014/main" id="{2EBC00E1-E1D9-13BB-2695-0A42A1AC7B88}"/>
              </a:ext>
            </a:extLst>
          </p:cNvPr>
          <p:cNvSpPr/>
          <p:nvPr/>
        </p:nvSpPr>
        <p:spPr>
          <a:xfrm>
            <a:off x="725943" y="24232414"/>
            <a:ext cx="8870495" cy="244983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indent="-457200" algn="just"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Who are the Beneficiary? </a:t>
            </a:r>
          </a:p>
          <a:p>
            <a:pPr marL="640080" indent="-457200" algn="just"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IN" sz="3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Individuals, Communities, Organizations, Businesses, Government Entities, Environment, Future Generations, etc. </a:t>
            </a:r>
            <a:endParaRPr sz="30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CE06A-8CFE-80D8-AE9B-5E51224CC6C6}"/>
              </a:ext>
            </a:extLst>
          </p:cNvPr>
          <p:cNvSpPr txBox="1"/>
          <p:nvPr/>
        </p:nvSpPr>
        <p:spPr>
          <a:xfrm>
            <a:off x="9744982" y="7868202"/>
            <a:ext cx="218977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implementation of Idea should be done in the figure or block diagram form in sequential manner.</a:t>
            </a:r>
          </a:p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All the Idea presenter can used various multi-media tool for presenting their Idea.</a:t>
            </a:r>
            <a:endParaRPr lang="en-US" sz="40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figures and tables can be used for better visibility.</a:t>
            </a:r>
          </a:p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color selection should be such that it is clearly visible from a distance of at least 3 feet.</a:t>
            </a:r>
          </a:p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figures and tables should be given a proper caption.</a:t>
            </a:r>
          </a:p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legends of graphs and labeling of figures should be clearly visible.</a:t>
            </a:r>
          </a:p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Figures and tables caption format: 28 pt., Arial, Bold, Sentence case, Centre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502DA-8CE5-6914-CAE2-1F6CCC9CFD36}"/>
              </a:ext>
            </a:extLst>
          </p:cNvPr>
          <p:cNvSpPr txBox="1"/>
          <p:nvPr/>
        </p:nvSpPr>
        <p:spPr>
          <a:xfrm>
            <a:off x="35539680" y="2176272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397</Words>
  <Application>Microsoft Macintosh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N Joshi</dc:creator>
  <cp:lastModifiedBy>Microsoft Office User</cp:lastModifiedBy>
  <cp:revision>6</cp:revision>
  <dcterms:created xsi:type="dcterms:W3CDTF">2022-04-22T08:10:51Z</dcterms:created>
  <dcterms:modified xsi:type="dcterms:W3CDTF">2024-03-10T11:29:19Z</dcterms:modified>
</cp:coreProperties>
</file>